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6" r:id="rId1"/>
  </p:sldMasterIdLst>
  <p:notesMasterIdLst>
    <p:notesMasterId r:id="rId4"/>
  </p:notesMasterIdLst>
  <p:handoutMasterIdLst>
    <p:handoutMasterId r:id="rId5"/>
  </p:handoutMasterIdLst>
  <p:sldIdLst>
    <p:sldId id="256" r:id="rId2"/>
    <p:sldId id="269" r:id="rId3"/>
  </p:sldIdLst>
  <p:sldSz cx="9144000" cy="6858000" type="screen4x3"/>
  <p:notesSz cx="6858000" cy="99472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howGuides="1"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25152BA-E95C-4FF7-A43C-1767F06FEF1B}" type="datetimeFigureOut">
              <a:rPr lang="en-US"/>
              <a:pPr>
                <a:defRPr/>
              </a:pPr>
              <a:t>7/8/2015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D9624786-FCEA-49B7-8C6B-08BC370195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3169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3FECBB2-B75E-4207-A1C5-4E95AEDFF5E7}" type="datetimeFigureOut">
              <a:rPr lang="en-US"/>
              <a:pPr>
                <a:defRPr/>
              </a:pPr>
              <a:t>7/8/2015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433DCB5-9486-479F-8B0C-58B1E7E2F8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0915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4D3DA44-EA69-447A-851A-46C53103BBFF}" type="slidenum">
              <a:rPr lang="en-US">
                <a:latin typeface="Calibri" panose="020F0502020204030204" pitchFamily="34" charset="0"/>
              </a:rPr>
              <a:pPr eaLnBrk="1" hangingPunct="1"/>
              <a:t>2</a:t>
            </a:fld>
            <a:endParaRPr 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5140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4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8750" y="6391275"/>
            <a:ext cx="8832850" cy="309563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accent3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613650" y="6384925"/>
            <a:ext cx="1362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avrdc.org</a:t>
            </a:r>
          </a:p>
        </p:txBody>
      </p:sp>
      <p:grpSp>
        <p:nvGrpSpPr>
          <p:cNvPr id="14" name="Group 27"/>
          <p:cNvGrpSpPr>
            <a:grpSpLocks/>
          </p:cNvGrpSpPr>
          <p:nvPr/>
        </p:nvGrpSpPr>
        <p:grpSpPr bwMode="auto">
          <a:xfrm>
            <a:off x="4224338" y="2114550"/>
            <a:ext cx="685800" cy="685800"/>
            <a:chOff x="4224556" y="2114550"/>
            <a:chExt cx="685800" cy="685800"/>
          </a:xfrm>
        </p:grpSpPr>
        <p:sp>
          <p:nvSpPr>
            <p:cNvPr id="15" name="Oval 14"/>
            <p:cNvSpPr/>
            <p:nvPr/>
          </p:nvSpPr>
          <p:spPr>
            <a:xfrm>
              <a:off x="4224556" y="2114550"/>
              <a:ext cx="685800" cy="685800"/>
            </a:xfrm>
            <a:prstGeom prst="ellipse">
              <a:avLst/>
            </a:prstGeom>
            <a:solidFill>
              <a:srgbClr val="FFFFFF"/>
            </a:solidFill>
            <a:ln w="15875" cap="rnd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6" name="Picture 3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2" t="2930" r="77991" b="5710"/>
            <a:stretch>
              <a:fillRect/>
            </a:stretch>
          </p:blipFill>
          <p:spPr bwMode="auto">
            <a:xfrm>
              <a:off x="4339612" y="2233325"/>
              <a:ext cx="478617" cy="475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524000"/>
          </a:xfrm>
        </p:spPr>
        <p:txBody>
          <a:bodyPr/>
          <a:lstStyle>
            <a:lvl1pPr>
              <a:defRPr sz="4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93E8AC4-BEAE-452C-9751-CC771A9831D3}" type="slidenum">
              <a:rPr lang="en-US"/>
              <a:pPr/>
              <a:t>‹#›</a:t>
            </a:fld>
            <a:r>
              <a:rPr lang="en-US"/>
              <a:t> of x</a:t>
            </a:r>
          </a:p>
        </p:txBody>
      </p:sp>
    </p:spTree>
    <p:extLst>
      <p:ext uri="{BB962C8B-B14F-4D97-AF65-F5344CB8AC3E}">
        <p14:creationId xmlns:p14="http://schemas.microsoft.com/office/powerpoint/2010/main" val="5345869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2135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Slide Number Placeholder 28"/>
          <p:cNvSpPr>
            <a:spLocks noGrp="1"/>
          </p:cNvSpPr>
          <p:nvPr>
            <p:ph type="sldNum" sz="quarter" idx="10"/>
          </p:nvPr>
        </p:nvSpPr>
        <p:spPr>
          <a:xfrm>
            <a:off x="203200" y="6400800"/>
            <a:ext cx="2438400" cy="306388"/>
          </a:xfrm>
        </p:spPr>
        <p:txBody>
          <a:bodyPr/>
          <a:lstStyle>
            <a:lvl1pPr>
              <a:defRPr/>
            </a:lvl1pPr>
          </a:lstStyle>
          <a:p>
            <a:fld id="{45DEFBFA-216E-4E8C-9D40-A6B6105DC723}" type="slidenum">
              <a:rPr lang="en-US"/>
              <a:pPr/>
              <a:t>‹#›</a:t>
            </a:fld>
            <a:r>
              <a:rPr lang="en-US"/>
              <a:t> of x</a:t>
            </a:r>
          </a:p>
        </p:txBody>
      </p:sp>
    </p:spTree>
    <p:extLst>
      <p:ext uri="{BB962C8B-B14F-4D97-AF65-F5344CB8AC3E}">
        <p14:creationId xmlns:p14="http://schemas.microsoft.com/office/powerpoint/2010/main" val="38425420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7" name="Rectangle 24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8" name="Rectangle 26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9" name="Rectangle 27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8750" y="6391275"/>
            <a:ext cx="8832850" cy="309563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Slide Number Placeholder 28"/>
          <p:cNvSpPr txBox="1">
            <a:spLocks/>
          </p:cNvSpPr>
          <p:nvPr/>
        </p:nvSpPr>
        <p:spPr>
          <a:xfrm>
            <a:off x="228600" y="6399213"/>
            <a:ext cx="2438400" cy="306387"/>
          </a:xfrm>
          <a:prstGeom prst="rect">
            <a:avLst/>
          </a:prstGeom>
        </p:spPr>
        <p:txBody>
          <a:bodyPr lIns="45720" rIns="45720" anchor="ctr"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6C80AE8-388D-4CD8-9887-CB2E943F5DAC}" type="slidenum">
              <a:rPr lang="en-US" sz="14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‹#›</a:t>
            </a:fld>
            <a:r>
              <a:rPr lang="en-US" sz="1400">
                <a:solidFill>
                  <a:srgbClr val="595959"/>
                </a:solidFill>
                <a:latin typeface="Arial" panose="020B0604020202020204" pitchFamily="34" charset="0"/>
              </a:rPr>
              <a:t> of x</a:t>
            </a:r>
          </a:p>
        </p:txBody>
      </p:sp>
      <p:sp>
        <p:nvSpPr>
          <p:cNvPr id="14" name="TextBox 28"/>
          <p:cNvSpPr txBox="1">
            <a:spLocks noChangeArrowheads="1"/>
          </p:cNvSpPr>
          <p:nvPr/>
        </p:nvSpPr>
        <p:spPr bwMode="auto">
          <a:xfrm>
            <a:off x="7613650" y="6384925"/>
            <a:ext cx="1362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www.avrdc.org</a:t>
            </a:r>
          </a:p>
        </p:txBody>
      </p:sp>
      <p:grpSp>
        <p:nvGrpSpPr>
          <p:cNvPr id="15" name="Group 30"/>
          <p:cNvGrpSpPr>
            <a:grpSpLocks/>
          </p:cNvGrpSpPr>
          <p:nvPr/>
        </p:nvGrpSpPr>
        <p:grpSpPr bwMode="auto">
          <a:xfrm>
            <a:off x="4224338" y="2114550"/>
            <a:ext cx="685800" cy="685800"/>
            <a:chOff x="4224556" y="2114550"/>
            <a:chExt cx="685800" cy="685800"/>
          </a:xfrm>
        </p:grpSpPr>
        <p:sp>
          <p:nvSpPr>
            <p:cNvPr id="16" name="Oval 15"/>
            <p:cNvSpPr/>
            <p:nvPr/>
          </p:nvSpPr>
          <p:spPr>
            <a:xfrm>
              <a:off x="4224556" y="2114550"/>
              <a:ext cx="685800" cy="685800"/>
            </a:xfrm>
            <a:prstGeom prst="ellipse">
              <a:avLst/>
            </a:prstGeom>
            <a:solidFill>
              <a:srgbClr val="FFFFFF"/>
            </a:solidFill>
            <a:ln w="15875" cap="rnd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7" name="Picture 3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2" t="2930" r="77991" b="5710"/>
            <a:stretch>
              <a:fillRect/>
            </a:stretch>
          </p:blipFill>
          <p:spPr bwMode="auto">
            <a:xfrm>
              <a:off x="4339612" y="2233325"/>
              <a:ext cx="478617" cy="475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5088" y="2827789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1764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20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22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9" name="Rectangle 2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0" name="Rectangle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1" name="Rectangle 2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58750" y="6391275"/>
            <a:ext cx="8832850" cy="31115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Slide Number Placeholder 28"/>
          <p:cNvSpPr txBox="1">
            <a:spLocks/>
          </p:cNvSpPr>
          <p:nvPr/>
        </p:nvSpPr>
        <p:spPr>
          <a:xfrm>
            <a:off x="228600" y="6399213"/>
            <a:ext cx="2438400" cy="306387"/>
          </a:xfrm>
          <a:prstGeom prst="rect">
            <a:avLst/>
          </a:prstGeom>
        </p:spPr>
        <p:txBody>
          <a:bodyPr lIns="45720" rIns="45720" anchor="ctr"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B085001-2BFF-4AF4-80E4-35146730E9E8}" type="slidenum">
              <a:rPr lang="en-US" sz="14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‹#›</a:t>
            </a:fld>
            <a:r>
              <a:rPr lang="en-US" sz="1400">
                <a:solidFill>
                  <a:srgbClr val="595959"/>
                </a:solidFill>
                <a:latin typeface="Arial" panose="020B0604020202020204" pitchFamily="34" charset="0"/>
              </a:rPr>
              <a:t> of x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7613650" y="6384925"/>
            <a:ext cx="1362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www.avrdc.org</a:t>
            </a:r>
          </a:p>
        </p:txBody>
      </p:sp>
      <p:grpSp>
        <p:nvGrpSpPr>
          <p:cNvPr id="18" name="Group 30"/>
          <p:cNvGrpSpPr>
            <a:grpSpLocks/>
          </p:cNvGrpSpPr>
          <p:nvPr/>
        </p:nvGrpSpPr>
        <p:grpSpPr bwMode="auto">
          <a:xfrm>
            <a:off x="4224338" y="990600"/>
            <a:ext cx="685800" cy="685800"/>
            <a:chOff x="4224556" y="2114550"/>
            <a:chExt cx="685800" cy="685800"/>
          </a:xfrm>
        </p:grpSpPr>
        <p:sp>
          <p:nvSpPr>
            <p:cNvPr id="19" name="Oval 18"/>
            <p:cNvSpPr/>
            <p:nvPr/>
          </p:nvSpPr>
          <p:spPr>
            <a:xfrm>
              <a:off x="4224556" y="2114550"/>
              <a:ext cx="685800" cy="685800"/>
            </a:xfrm>
            <a:prstGeom prst="ellipse">
              <a:avLst/>
            </a:prstGeom>
            <a:solidFill>
              <a:srgbClr val="FFFFFF"/>
            </a:solidFill>
            <a:ln w="15875" cap="rnd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20" name="Picture 3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2" t="2930" r="77991" b="5710"/>
            <a:stretch>
              <a:fillRect/>
            </a:stretch>
          </p:blipFill>
          <p:spPr bwMode="auto">
            <a:xfrm>
              <a:off x="4339612" y="2233325"/>
              <a:ext cx="478617" cy="475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chemeClr val="tx1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53217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07975" y="307975"/>
            <a:ext cx="8534400" cy="75882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1424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1_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20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22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9" name="Rectangle 2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0" name="Rectangle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1" name="Rectangle 2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58750" y="6391275"/>
            <a:ext cx="8832850" cy="31115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TextBox 29"/>
          <p:cNvSpPr txBox="1">
            <a:spLocks noChangeArrowheads="1"/>
          </p:cNvSpPr>
          <p:nvPr/>
        </p:nvSpPr>
        <p:spPr bwMode="auto">
          <a:xfrm>
            <a:off x="7613650" y="6384925"/>
            <a:ext cx="1362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www.avrdc.org</a:t>
            </a:r>
          </a:p>
        </p:txBody>
      </p:sp>
      <p:grpSp>
        <p:nvGrpSpPr>
          <p:cNvPr id="17" name="Group 29"/>
          <p:cNvGrpSpPr>
            <a:grpSpLocks/>
          </p:cNvGrpSpPr>
          <p:nvPr/>
        </p:nvGrpSpPr>
        <p:grpSpPr bwMode="auto">
          <a:xfrm>
            <a:off x="4224338" y="838200"/>
            <a:ext cx="685800" cy="685800"/>
            <a:chOff x="4224556" y="2114550"/>
            <a:chExt cx="685800" cy="685800"/>
          </a:xfrm>
        </p:grpSpPr>
        <p:sp>
          <p:nvSpPr>
            <p:cNvPr id="18" name="Oval 17"/>
            <p:cNvSpPr/>
            <p:nvPr/>
          </p:nvSpPr>
          <p:spPr>
            <a:xfrm>
              <a:off x="4224556" y="2114550"/>
              <a:ext cx="685800" cy="685800"/>
            </a:xfrm>
            <a:prstGeom prst="ellipse">
              <a:avLst/>
            </a:prstGeom>
            <a:solidFill>
              <a:srgbClr val="FFFFFF"/>
            </a:solidFill>
            <a:ln w="15875" cap="rnd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9" name="Picture 3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2" t="2930" r="77991" b="5710"/>
            <a:stretch>
              <a:fillRect/>
            </a:stretch>
          </p:blipFill>
          <p:spPr bwMode="auto">
            <a:xfrm>
              <a:off x="4339612" y="2233325"/>
              <a:ext cx="478617" cy="475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24" y="148338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53217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0" name="Slide Number Placeholder 28"/>
          <p:cNvSpPr>
            <a:spLocks noGrp="1"/>
          </p:cNvSpPr>
          <p:nvPr>
            <p:ph type="sldNum" sz="quarter" idx="10"/>
          </p:nvPr>
        </p:nvSpPr>
        <p:spPr>
          <a:xfrm>
            <a:off x="304800" y="6399213"/>
            <a:ext cx="2438400" cy="306387"/>
          </a:xfrm>
        </p:spPr>
        <p:txBody>
          <a:bodyPr/>
          <a:lstStyle>
            <a:lvl1pPr>
              <a:defRPr/>
            </a:lvl1pPr>
          </a:lstStyle>
          <a:p>
            <a:fld id="{03633EB9-3877-4F8C-BA05-DC6AD2B01A84}" type="slidenum">
              <a:rPr lang="en-US"/>
              <a:pPr/>
              <a:t>‹#›</a:t>
            </a:fld>
            <a:r>
              <a:rPr lang="en-US"/>
              <a:t> of x</a:t>
            </a:r>
          </a:p>
        </p:txBody>
      </p:sp>
    </p:spTree>
    <p:extLst>
      <p:ext uri="{BB962C8B-B14F-4D97-AF65-F5344CB8AC3E}">
        <p14:creationId xmlns:p14="http://schemas.microsoft.com/office/powerpoint/2010/main" val="599068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lide Number Placeholder 28"/>
          <p:cNvSpPr>
            <a:spLocks noGrp="1"/>
          </p:cNvSpPr>
          <p:nvPr>
            <p:ph type="sldNum" sz="quarter" idx="10"/>
          </p:nvPr>
        </p:nvSpPr>
        <p:spPr>
          <a:xfrm>
            <a:off x="304800" y="6399213"/>
            <a:ext cx="2438400" cy="306387"/>
          </a:xfrm>
        </p:spPr>
        <p:txBody>
          <a:bodyPr/>
          <a:lstStyle>
            <a:lvl1pPr>
              <a:defRPr/>
            </a:lvl1pPr>
          </a:lstStyle>
          <a:p>
            <a:fld id="{C965D515-D636-4908-9943-A626C7303DFD}" type="slidenum">
              <a:rPr lang="en-US"/>
              <a:pPr/>
              <a:t>‹#›</a:t>
            </a:fld>
            <a:r>
              <a:rPr lang="en-US"/>
              <a:t> of x</a:t>
            </a:r>
          </a:p>
        </p:txBody>
      </p:sp>
    </p:spTree>
    <p:extLst>
      <p:ext uri="{BB962C8B-B14F-4D97-AF65-F5344CB8AC3E}">
        <p14:creationId xmlns:p14="http://schemas.microsoft.com/office/powerpoint/2010/main" val="2418273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Rectangle 2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" name="Rectangle 2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" name="Rectangle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8750" y="6403975"/>
            <a:ext cx="8832850" cy="309563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Slide Number Placeholder 28"/>
          <p:cNvSpPr txBox="1">
            <a:spLocks/>
          </p:cNvSpPr>
          <p:nvPr/>
        </p:nvSpPr>
        <p:spPr>
          <a:xfrm>
            <a:off x="304800" y="6399213"/>
            <a:ext cx="2438400" cy="306387"/>
          </a:xfrm>
          <a:prstGeom prst="rect">
            <a:avLst/>
          </a:prstGeom>
        </p:spPr>
        <p:txBody>
          <a:bodyPr lIns="45720" rIns="45720" anchor="ctr"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C008FC7-2363-42F2-BFA7-E517FA659EDC}" type="slidenum">
              <a:rPr lang="en-US" sz="14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‹#›</a:t>
            </a:fld>
            <a:r>
              <a:rPr lang="en-US" sz="1400">
                <a:solidFill>
                  <a:srgbClr val="595959"/>
                </a:solidFill>
                <a:latin typeface="Arial" panose="020B0604020202020204" pitchFamily="34" charset="0"/>
              </a:rPr>
              <a:t> of x</a:t>
            </a:r>
          </a:p>
        </p:txBody>
      </p:sp>
      <p:sp>
        <p:nvSpPr>
          <p:cNvPr id="9" name="TextBox 23"/>
          <p:cNvSpPr txBox="1">
            <a:spLocks noChangeArrowheads="1"/>
          </p:cNvSpPr>
          <p:nvPr/>
        </p:nvSpPr>
        <p:spPr bwMode="auto">
          <a:xfrm>
            <a:off x="7632700" y="6384925"/>
            <a:ext cx="1362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www.avrdc.org</a:t>
            </a:r>
          </a:p>
        </p:txBody>
      </p:sp>
    </p:spTree>
    <p:extLst>
      <p:ext uri="{BB962C8B-B14F-4D97-AF65-F5344CB8AC3E}">
        <p14:creationId xmlns:p14="http://schemas.microsoft.com/office/powerpoint/2010/main" val="3921099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9" name="Rectangle 2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61925" y="6396038"/>
            <a:ext cx="8832850" cy="309562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pic>
        <p:nvPicPr>
          <p:cNvPr id="14" name="Picture 3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991"/>
          <a:stretch>
            <a:fillRect/>
          </a:stretch>
        </p:blipFill>
        <p:spPr bwMode="auto">
          <a:xfrm>
            <a:off x="76200" y="131763"/>
            <a:ext cx="382588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 flipH="1">
            <a:off x="455613" y="130175"/>
            <a:ext cx="71437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TextBox 29"/>
          <p:cNvSpPr txBox="1">
            <a:spLocks noChangeArrowheads="1"/>
          </p:cNvSpPr>
          <p:nvPr/>
        </p:nvSpPr>
        <p:spPr bwMode="auto">
          <a:xfrm>
            <a:off x="7613650" y="6384925"/>
            <a:ext cx="1362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www.avrdc.org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0"/>
          </p:nvPr>
        </p:nvSpPr>
        <p:spPr>
          <a:xfrm>
            <a:off x="304800" y="6399213"/>
            <a:ext cx="2438400" cy="306387"/>
          </a:xfrm>
        </p:spPr>
        <p:txBody>
          <a:bodyPr/>
          <a:lstStyle>
            <a:lvl1pPr>
              <a:defRPr/>
            </a:lvl1pPr>
          </a:lstStyle>
          <a:p>
            <a:fld id="{0D9327C4-16B4-43F9-B81D-4AEA7BA52FA8}" type="slidenum">
              <a:rPr lang="en-US"/>
              <a:pPr/>
              <a:t>‹#›</a:t>
            </a:fld>
            <a:r>
              <a:rPr lang="en-US"/>
              <a:t> of x</a:t>
            </a:r>
          </a:p>
        </p:txBody>
      </p:sp>
    </p:spTree>
    <p:extLst>
      <p:ext uri="{BB962C8B-B14F-4D97-AF65-F5344CB8AC3E}">
        <p14:creationId xmlns:p14="http://schemas.microsoft.com/office/powerpoint/2010/main" val="29534403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lide Number Placeholder 28"/>
          <p:cNvSpPr>
            <a:spLocks noGrp="1"/>
          </p:cNvSpPr>
          <p:nvPr>
            <p:ph type="sldNum" sz="quarter" idx="10"/>
          </p:nvPr>
        </p:nvSpPr>
        <p:spPr>
          <a:xfrm>
            <a:off x="304800" y="6399213"/>
            <a:ext cx="2438400" cy="306387"/>
          </a:xfrm>
        </p:spPr>
        <p:txBody>
          <a:bodyPr/>
          <a:lstStyle>
            <a:lvl1pPr>
              <a:defRPr/>
            </a:lvl1pPr>
          </a:lstStyle>
          <a:p>
            <a:fld id="{99FAAD9A-B8CB-453D-8171-C6E113E6CD8C}" type="slidenum">
              <a:rPr lang="en-US"/>
              <a:pPr/>
              <a:t>‹#›</a:t>
            </a:fld>
            <a:r>
              <a:rPr lang="en-US"/>
              <a:t> of x</a:t>
            </a:r>
          </a:p>
        </p:txBody>
      </p:sp>
    </p:spTree>
    <p:extLst>
      <p:ext uri="{BB962C8B-B14F-4D97-AF65-F5344CB8AC3E}">
        <p14:creationId xmlns:p14="http://schemas.microsoft.com/office/powerpoint/2010/main" val="26297511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027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02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02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61925" y="6400800"/>
            <a:ext cx="8832850" cy="309563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492125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4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en-US" smtClean="0"/>
          </a:p>
        </p:txBody>
      </p:sp>
      <p:sp>
        <p:nvSpPr>
          <p:cNvPr id="103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73213"/>
            <a:ext cx="8534400" cy="459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20" name="Slide Number Placeholder 28"/>
          <p:cNvSpPr>
            <a:spLocks noGrp="1"/>
          </p:cNvSpPr>
          <p:nvPr>
            <p:ph type="sldNum" sz="quarter" idx="4"/>
          </p:nvPr>
        </p:nvSpPr>
        <p:spPr>
          <a:xfrm>
            <a:off x="228600" y="6399213"/>
            <a:ext cx="2438400" cy="3063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sz="1400">
                <a:solidFill>
                  <a:srgbClr val="595959"/>
                </a:solidFill>
                <a:latin typeface="Arial" panose="020B0604020202020204" pitchFamily="34" charset="0"/>
              </a:defRPr>
            </a:lvl1pPr>
          </a:lstStyle>
          <a:p>
            <a:fld id="{EC245B3E-57DF-46D6-AE0B-2A86D7430FE6}" type="slidenum">
              <a:rPr lang="en-US"/>
              <a:pPr/>
              <a:t>‹#›</a:t>
            </a:fld>
            <a:r>
              <a:rPr lang="en-US"/>
              <a:t> of x</a:t>
            </a:r>
          </a:p>
        </p:txBody>
      </p:sp>
      <p:sp>
        <p:nvSpPr>
          <p:cNvPr id="1039" name="TextBox 1"/>
          <p:cNvSpPr txBox="1">
            <a:spLocks noChangeArrowheads="1"/>
          </p:cNvSpPr>
          <p:nvPr/>
        </p:nvSpPr>
        <p:spPr bwMode="auto">
          <a:xfrm>
            <a:off x="7613650" y="6384925"/>
            <a:ext cx="1362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www.avrdc.org</a:t>
            </a:r>
          </a:p>
        </p:txBody>
      </p:sp>
      <p:grpSp>
        <p:nvGrpSpPr>
          <p:cNvPr id="1038" name="Group 15"/>
          <p:cNvGrpSpPr>
            <a:grpSpLocks/>
          </p:cNvGrpSpPr>
          <p:nvPr/>
        </p:nvGrpSpPr>
        <p:grpSpPr bwMode="auto">
          <a:xfrm>
            <a:off x="4224338" y="889000"/>
            <a:ext cx="685800" cy="685800"/>
            <a:chOff x="4224556" y="2114550"/>
            <a:chExt cx="685800" cy="685800"/>
          </a:xfrm>
        </p:grpSpPr>
        <p:sp>
          <p:nvSpPr>
            <p:cNvPr id="17" name="Oval 16"/>
            <p:cNvSpPr/>
            <p:nvPr/>
          </p:nvSpPr>
          <p:spPr>
            <a:xfrm>
              <a:off x="4224556" y="2114550"/>
              <a:ext cx="685800" cy="685800"/>
            </a:xfrm>
            <a:prstGeom prst="ellipse">
              <a:avLst/>
            </a:prstGeom>
            <a:solidFill>
              <a:srgbClr val="FFFFFF"/>
            </a:solidFill>
            <a:ln w="15875" cap="rnd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040" name="Picture 31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2" t="2930" r="77991" b="5710"/>
            <a:stretch>
              <a:fillRect/>
            </a:stretch>
          </p:blipFill>
          <p:spPr bwMode="auto">
            <a:xfrm>
              <a:off x="4339612" y="2233325"/>
              <a:ext cx="478617" cy="475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kern="1200">
          <a:solidFill>
            <a:srgbClr val="807A6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7A62"/>
          </a:solidFill>
          <a:latin typeface="Georg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7A62"/>
          </a:solidFill>
          <a:latin typeface="Georg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7A62"/>
          </a:solidFill>
          <a:latin typeface="Georg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7A62"/>
          </a:solidFill>
          <a:latin typeface="Georg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7A62"/>
          </a:solidFill>
          <a:latin typeface="Georg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7A62"/>
          </a:solidFill>
          <a:latin typeface="Georg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7A62"/>
          </a:solidFill>
          <a:latin typeface="Georg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807A62"/>
          </a:solidFill>
          <a:latin typeface="Georgia" pitchFamily="18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1" fontAlgn="base" hangingPunct="1">
        <a:spcBef>
          <a:spcPct val="20000"/>
        </a:spcBef>
        <a:spcAft>
          <a:spcPct val="0"/>
        </a:spcAft>
        <a:buClr>
          <a:srgbClr val="928B70"/>
        </a:buClr>
        <a:buSzPct val="75000"/>
        <a:buFont typeface="Wingdings 2" panose="05020102010507070707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1" fontAlgn="base" hangingPunct="1">
        <a:spcBef>
          <a:spcPct val="20000"/>
        </a:spcBef>
        <a:spcAft>
          <a:spcPct val="0"/>
        </a:spcAft>
        <a:buClr>
          <a:srgbClr val="87706B"/>
        </a:buClr>
        <a:buSzPct val="70000"/>
        <a:buFont typeface="Wingdings" panose="05000000000000000000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fontAlgn="base" hangingPunct="1">
        <a:spcBef>
          <a:spcPct val="20000"/>
        </a:spcBef>
        <a:spcAft>
          <a:spcPct val="0"/>
        </a:spcAft>
        <a:buClr>
          <a:srgbClr val="94734E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4008" y="5085184"/>
            <a:ext cx="4343400" cy="1066800"/>
          </a:xfrm>
        </p:spPr>
        <p:txBody>
          <a:bodyPr>
            <a:normAutofit fontScale="85000" lnSpcReduction="20000"/>
          </a:bodyPr>
          <a:lstStyle/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Dr. Andreas Gramzow</a:t>
            </a:r>
            <a:br>
              <a:rPr lang="en-US" dirty="0" smtClean="0"/>
            </a:br>
            <a:r>
              <a:rPr lang="en-US" dirty="0" smtClean="0"/>
              <a:t>Hassan </a:t>
            </a:r>
            <a:r>
              <a:rPr lang="en-US" dirty="0" err="1" smtClean="0"/>
              <a:t>Mndiga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Dr. Cornel </a:t>
            </a:r>
            <a:r>
              <a:rPr lang="en-US" dirty="0" err="1" smtClean="0"/>
              <a:t>Massawe</a:t>
            </a:r>
            <a:r>
              <a:rPr lang="en-US" dirty="0" smtClean="0"/>
              <a:t> 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cap="none" dirty="0" smtClean="0"/>
              <a:t>08/07-10/07/2015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cap="none" dirty="0" smtClean="0"/>
              <a:t>Annual Planning Meeting</a:t>
            </a:r>
            <a:endParaRPr lang="en-US" cap="none" dirty="0"/>
          </a:p>
        </p:txBody>
      </p:sp>
      <p:sp>
        <p:nvSpPr>
          <p:cNvPr id="14339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3768080"/>
          </a:xfrm>
        </p:spPr>
        <p:txBody>
          <a:bodyPr anchor="t"/>
          <a:lstStyle/>
          <a:p>
            <a:pPr>
              <a:defRPr/>
            </a:pP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Annual </a:t>
            </a:r>
            <a:r>
              <a:rPr lang="en-US" sz="2400" dirty="0" smtClean="0"/>
              <a:t>Planning for 2015/16 </a:t>
            </a:r>
            <a:br>
              <a:rPr lang="en-US" sz="2400" dirty="0" smtClean="0"/>
            </a:br>
            <a:r>
              <a:rPr lang="en-US" sz="2400" dirty="0" smtClean="0"/>
              <a:t>- The Vegetable team -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800" dirty="0" smtClean="0">
                <a:solidFill>
                  <a:schemeClr val="tx1"/>
                </a:solidFill>
              </a:rPr>
              <a:t>Expansion and operationa</a:t>
            </a:r>
            <a:r>
              <a:rPr lang="en-US" sz="2800" dirty="0" smtClean="0">
                <a:solidFill>
                  <a:schemeClr val="tx1"/>
                </a:solidFill>
              </a:rPr>
              <a:t>l issues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93357"/>
            <a:ext cx="2743200" cy="595485"/>
          </a:xfrm>
          <a:prstGeom prst="rect">
            <a:avLst/>
          </a:prstGeom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583561" y="764704"/>
            <a:ext cx="862158" cy="14917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800"/>
              </a:spcAft>
            </a:pPr>
            <a:r>
              <a:rPr lang="en-US" altLang="en-US" sz="1400" b="1" dirty="0">
                <a:solidFill>
                  <a:srgbClr val="000000"/>
                </a:solidFill>
                <a:latin typeface="Avenir LT 55 Roman" charset="0"/>
              </a:rPr>
              <a:t>HORTI</a:t>
            </a:r>
            <a:endParaRPr lang="en-US" altLang="en-US" sz="1400" b="1" dirty="0">
              <a:latin typeface="Arial" panose="020B0604020202020204" pitchFamily="34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39" t="9956" r="34183" b="75960"/>
          <a:stretch>
            <a:fillRect/>
          </a:stretch>
        </p:blipFill>
        <p:spPr bwMode="auto">
          <a:xfrm>
            <a:off x="5588017" y="260648"/>
            <a:ext cx="859639" cy="57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Picture 2" descr="C:\Users\User\Pictures\2015-06-09 june 2015\june 2015 01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717032"/>
            <a:ext cx="388843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01625" y="260648"/>
            <a:ext cx="8534400" cy="758825"/>
          </a:xfrm>
        </p:spPr>
        <p:txBody>
          <a:bodyPr/>
          <a:lstStyle/>
          <a:p>
            <a:r>
              <a:rPr lang="en-US" dirty="0" smtClean="0">
                <a:solidFill>
                  <a:srgbClr val="807A62"/>
                </a:solidFill>
              </a:rPr>
              <a:t>Expansion and general issues</a:t>
            </a:r>
            <a:endParaRPr lang="en-US" dirty="0" smtClean="0">
              <a:solidFill>
                <a:srgbClr val="807A62"/>
              </a:solidFill>
            </a:endParaRPr>
          </a:p>
        </p:txBody>
      </p:sp>
      <p:sp>
        <p:nvSpPr>
          <p:cNvPr id="12291" name="Content Placeholder 8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721225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General approach and issues</a:t>
            </a:r>
            <a:endParaRPr lang="en-US" sz="2400" dirty="0" smtClean="0"/>
          </a:p>
          <a:p>
            <a:pPr lvl="1"/>
            <a:r>
              <a:rPr lang="en-US" sz="1700" dirty="0" smtClean="0"/>
              <a:t>We will continue with our general approach and add some activities (market access; establishin</a:t>
            </a:r>
            <a:r>
              <a:rPr lang="en-US" sz="1700" dirty="0" smtClean="0"/>
              <a:t>g post harvest facilities (e.g. Zero Energy Cool Chamber (ZECC or small scale onion storage)</a:t>
            </a:r>
          </a:p>
          <a:p>
            <a:pPr lvl="1"/>
            <a:r>
              <a:rPr lang="en-US" sz="1700" dirty="0" smtClean="0"/>
              <a:t>Two monitoring and advisory visits per year in our current 9 pilot villages</a:t>
            </a:r>
            <a:r>
              <a:rPr lang="en-US" sz="1700" dirty="0" smtClean="0"/>
              <a:t> </a:t>
            </a:r>
            <a:endParaRPr lang="en-US" sz="1700" dirty="0" smtClean="0"/>
          </a:p>
          <a:p>
            <a:pPr marL="0" indent="0">
              <a:buNone/>
            </a:pPr>
            <a:r>
              <a:rPr lang="en-US" sz="2400" dirty="0" smtClean="0"/>
              <a:t>Expansion</a:t>
            </a:r>
            <a:endParaRPr lang="en-US" sz="2400" dirty="0" smtClean="0"/>
          </a:p>
          <a:p>
            <a:pPr lvl="1"/>
            <a:r>
              <a:rPr lang="en-US" sz="1700" dirty="0"/>
              <a:t>We selected already three new pilot villages together with </a:t>
            </a:r>
            <a:r>
              <a:rPr lang="en-US" sz="1700" dirty="0" err="1"/>
              <a:t>AfricaRice</a:t>
            </a:r>
            <a:r>
              <a:rPr lang="en-US" sz="1700" dirty="0"/>
              <a:t> in the </a:t>
            </a:r>
            <a:r>
              <a:rPr lang="en-US" sz="1700" dirty="0" err="1"/>
              <a:t>Kilombero</a:t>
            </a:r>
            <a:r>
              <a:rPr lang="en-US" sz="1700" dirty="0"/>
              <a:t> district: </a:t>
            </a:r>
            <a:r>
              <a:rPr lang="en-US" sz="1700" dirty="0" err="1"/>
              <a:t>Msufini</a:t>
            </a:r>
            <a:r>
              <a:rPr lang="en-US" sz="1700" dirty="0"/>
              <a:t>, </a:t>
            </a:r>
            <a:r>
              <a:rPr lang="en-US" sz="1700" dirty="0" err="1"/>
              <a:t>Ichonde</a:t>
            </a:r>
            <a:r>
              <a:rPr lang="en-US" sz="1700" dirty="0"/>
              <a:t>, </a:t>
            </a:r>
            <a:r>
              <a:rPr lang="en-US" sz="1700" dirty="0" err="1"/>
              <a:t>Kisawasawa</a:t>
            </a:r>
            <a:r>
              <a:rPr lang="en-US" sz="1700" dirty="0"/>
              <a:t> or </a:t>
            </a:r>
            <a:r>
              <a:rPr lang="en-US" sz="1700" dirty="0" err="1"/>
              <a:t>Idete</a:t>
            </a:r>
            <a:r>
              <a:rPr lang="en-US" sz="1700" dirty="0"/>
              <a:t> (using residual moisture after rice harvest)</a:t>
            </a:r>
          </a:p>
          <a:p>
            <a:pPr lvl="2"/>
            <a:r>
              <a:rPr lang="en-US" sz="1600" dirty="0" smtClean="0"/>
              <a:t>Selection completed</a:t>
            </a:r>
          </a:p>
          <a:p>
            <a:pPr lvl="2"/>
            <a:r>
              <a:rPr lang="en-US" sz="1600" dirty="0" smtClean="0"/>
              <a:t>Start in August with sensitization meeting, nursery management and site selection</a:t>
            </a:r>
          </a:p>
          <a:p>
            <a:pPr lvl="1"/>
            <a:r>
              <a:rPr lang="en-US" sz="1700" dirty="0" smtClean="0"/>
              <a:t>Select three additional pilot villages in </a:t>
            </a:r>
            <a:r>
              <a:rPr lang="en-US" sz="1700" dirty="0" err="1" smtClean="0"/>
              <a:t>Morogoro</a:t>
            </a:r>
            <a:r>
              <a:rPr lang="en-US" sz="1700" dirty="0" smtClean="0"/>
              <a:t> together with NAFAKA (site selection in Sep/Oct and sensitization and nursery in January)</a:t>
            </a:r>
          </a:p>
          <a:p>
            <a:pPr lvl="1"/>
            <a:r>
              <a:rPr lang="en-US" sz="1700" dirty="0" smtClean="0"/>
              <a:t>Select three additional pilot villages in Iringa together with NAFAKA (</a:t>
            </a:r>
            <a:r>
              <a:rPr lang="en-US" sz="1700" dirty="0" err="1" smtClean="0"/>
              <a:t>Kilolo</a:t>
            </a:r>
            <a:r>
              <a:rPr lang="en-US" sz="1700" dirty="0" smtClean="0"/>
              <a:t> and Iringa district) </a:t>
            </a:r>
            <a:r>
              <a:rPr lang="en-US" sz="1700" dirty="0" smtClean="0">
                <a:sym typeface="Wingdings" panose="05000000000000000000" pitchFamily="2" charset="2"/>
              </a:rPr>
              <a:t> </a:t>
            </a:r>
            <a:r>
              <a:rPr lang="en-US" sz="1700" dirty="0"/>
              <a:t>(site selection in Sep/Oct and sensitization and nursery in January</a:t>
            </a:r>
            <a:r>
              <a:rPr lang="en-US" sz="1700" dirty="0" smtClean="0"/>
              <a:t>)</a:t>
            </a:r>
            <a:endParaRPr lang="en-US" sz="1700" dirty="0"/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  <a:p>
            <a:endParaRPr lang="en-US" sz="2800" dirty="0" smtClean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0"/>
          </p:nvPr>
        </p:nvSpPr>
        <p:spPr>
          <a:xfrm>
            <a:off x="304800" y="6399213"/>
            <a:ext cx="2438400" cy="306387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BF47664-1B29-4494-BD30-3ED12977693F}" type="slidenum">
              <a:rPr lang="en-US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/>
              <a:t>2</a:t>
            </a:fld>
            <a:r>
              <a:rPr lang="en-US" dirty="0">
                <a:solidFill>
                  <a:srgbClr val="595959"/>
                </a:solidFill>
                <a:latin typeface="Arial" panose="020B0604020202020204" pitchFamily="34" charset="0"/>
              </a:rPr>
              <a:t> of </a:t>
            </a:r>
            <a:r>
              <a:rPr lang="en-US" dirty="0" smtClean="0">
                <a:solidFill>
                  <a:srgbClr val="595959"/>
                </a:solidFill>
                <a:latin typeface="Arial" panose="020B0604020202020204" pitchFamily="34" charset="0"/>
              </a:rPr>
              <a:t>19</a:t>
            </a:r>
          </a:p>
          <a:p>
            <a:pPr eaLnBrk="1" hangingPunct="1"/>
            <a:endParaRPr lang="en-US" dirty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16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VRDC_AR-NAFAKA QR II-Gramzo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D1D15E8-AFCD-4A3C-890B-6E80C5BE01A1}" vid="{82E5B8CD-2E53-4C46-B9D7-50F6D23E3BE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AVRDC_AR-NAFAKA QR II-Gramzow</Template>
  <TotalTime>374</TotalTime>
  <Words>160</Words>
  <Application>Microsoft Office PowerPoint</Application>
  <PresentationFormat>On-screen Show (4:3)</PresentationFormat>
  <Paragraphs>18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Avenir LT 55 Roman</vt:lpstr>
      <vt:lpstr>Arial</vt:lpstr>
      <vt:lpstr>Calibri</vt:lpstr>
      <vt:lpstr>Georgia</vt:lpstr>
      <vt:lpstr>Wingdings</vt:lpstr>
      <vt:lpstr>Wingdings 2</vt:lpstr>
      <vt:lpstr>AVRDC_AR-NAFAKA QR II-Gramzow</vt:lpstr>
      <vt:lpstr>  Annual Planning for 2015/16  - The Vegetable team -    Expansion and operational issues</vt:lpstr>
      <vt:lpstr>Expansion and general issues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Quarterly Progress Report II  (1 January – 31 March 2015)    AFRICA RISING – Enhancing partnership among Afrika Rising, NAFAKA and TUBORESHE CHAKULA Programs for fast tracking delivery and scaling of agricultural technologies in Tanzania</dc:title>
  <dc:creator>User</dc:creator>
  <cp:lastModifiedBy>Andreas Gramzow</cp:lastModifiedBy>
  <cp:revision>120</cp:revision>
  <cp:lastPrinted>2015-07-01T07:30:34Z</cp:lastPrinted>
  <dcterms:created xsi:type="dcterms:W3CDTF">2015-03-26T05:41:08Z</dcterms:created>
  <dcterms:modified xsi:type="dcterms:W3CDTF">2015-07-08T18:06:54Z</dcterms:modified>
</cp:coreProperties>
</file>